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Tomorrow" panose="020B0604020202020204" charset="0"/>
      <p:regular r:id="rId16"/>
    </p:embeddedFont>
    <p:embeddedFont>
      <p:font typeface="Tomorrow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631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982200" y="2209800"/>
            <a:ext cx="3810000" cy="3810000"/>
          </a:xfrm>
          <a:prstGeom prst="rect">
            <a:avLst/>
          </a:prstGeom>
        </p:spPr>
      </p:pic>
      <p:sp>
        <p:nvSpPr>
          <p:cNvPr id="4" name="Text 0"/>
          <p:cNvSpPr/>
          <p:nvPr/>
        </p:nvSpPr>
        <p:spPr>
          <a:xfrm>
            <a:off x="793790" y="3092648"/>
            <a:ext cx="7556421" cy="978218"/>
          </a:xfrm>
          <a:prstGeom prst="rect">
            <a:avLst/>
          </a:prstGeom>
          <a:noFill/>
          <a:ln/>
        </p:spPr>
        <p:txBody>
          <a:bodyPr wrap="none" lIns="0" tIns="0" rIns="0" bIns="0" rtlCol="0" anchor="t"/>
          <a:lstStyle/>
          <a:p>
            <a:pPr marL="0" indent="0">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My Movie List</a:t>
            </a:r>
            <a:endParaRPr lang="en-US" sz="6150" dirty="0"/>
          </a:p>
        </p:txBody>
      </p:sp>
      <p:sp>
        <p:nvSpPr>
          <p:cNvPr id="5" name="Text 1"/>
          <p:cNvSpPr/>
          <p:nvPr/>
        </p:nvSpPr>
        <p:spPr>
          <a:xfrm>
            <a:off x="793790" y="441102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Organize and track your movie-watching experience with our comprehensive "My Movie List" project.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28387" y="446842"/>
            <a:ext cx="13773626" cy="195739"/>
          </a:xfrm>
          <a:prstGeom prst="rect">
            <a:avLst/>
          </a:prstGeom>
          <a:noFill/>
          <a:ln/>
        </p:spPr>
        <p:txBody>
          <a:bodyPr wrap="none" lIns="0" tIns="0" rIns="0" bIns="0" rtlCol="0" anchor="t"/>
          <a:lstStyle/>
          <a:p>
            <a:pPr marL="0" indent="0">
              <a:lnSpc>
                <a:spcPts val="1500"/>
              </a:lnSpc>
              <a:buNone/>
            </a:pPr>
            <a:r>
              <a:rPr lang="en-US" sz="950" dirty="0">
                <a:solidFill>
                  <a:srgbClr val="C9C9C0"/>
                </a:solidFill>
                <a:latin typeface="Tomorrow" pitchFamily="34" charset="0"/>
                <a:ea typeface="Tomorrow" pitchFamily="34" charset="-122"/>
                <a:cs typeface="Tomorrow" pitchFamily="34" charset="-120"/>
              </a:rPr>
              <a:t>   </a:t>
            </a:r>
            <a:endParaRPr lang="en-US" sz="950" dirty="0"/>
          </a:p>
        </p:txBody>
      </p:sp>
      <p:pic>
        <p:nvPicPr>
          <p:cNvPr id="3" name="Image 0" descr="preencoded.png"/>
          <p:cNvPicPr>
            <a:picLocks noChangeAspect="1"/>
          </p:cNvPicPr>
          <p:nvPr/>
        </p:nvPicPr>
        <p:blipFill>
          <a:blip r:embed="rId3"/>
          <a:stretch>
            <a:fillRect/>
          </a:stretch>
        </p:blipFill>
        <p:spPr>
          <a:xfrm>
            <a:off x="4170402" y="780217"/>
            <a:ext cx="6289596" cy="3175397"/>
          </a:xfrm>
          <a:prstGeom prst="rect">
            <a:avLst/>
          </a:prstGeom>
        </p:spPr>
      </p:pic>
      <p:sp>
        <p:nvSpPr>
          <p:cNvPr id="4" name="Text 1"/>
          <p:cNvSpPr/>
          <p:nvPr/>
        </p:nvSpPr>
        <p:spPr>
          <a:xfrm>
            <a:off x="428387" y="4139208"/>
            <a:ext cx="3060621" cy="382548"/>
          </a:xfrm>
          <a:prstGeom prst="rect">
            <a:avLst/>
          </a:prstGeom>
          <a:noFill/>
          <a:ln/>
        </p:spPr>
        <p:txBody>
          <a:bodyPr wrap="none" lIns="0" tIns="0" rIns="0" bIns="0" rtlCol="0" anchor="t"/>
          <a:lstStyle/>
          <a:p>
            <a:pPr marL="0" indent="0">
              <a:lnSpc>
                <a:spcPts val="3000"/>
              </a:lnSpc>
              <a:buNone/>
            </a:pPr>
            <a:r>
              <a:rPr lang="en-US" sz="2400" dirty="0">
                <a:solidFill>
                  <a:srgbClr val="EDEDE8"/>
                </a:solidFill>
                <a:latin typeface="Tomorrow Semi Bold" pitchFamily="34" charset="0"/>
                <a:ea typeface="Tomorrow Semi Bold" pitchFamily="34" charset="-122"/>
                <a:cs typeface="Tomorrow Semi Bold" pitchFamily="34" charset="-120"/>
              </a:rPr>
              <a:t> Project Roadmap</a:t>
            </a:r>
            <a:endParaRPr lang="en-US" sz="2400" dirty="0"/>
          </a:p>
        </p:txBody>
      </p:sp>
      <p:sp>
        <p:nvSpPr>
          <p:cNvPr id="5" name="Shape 2"/>
          <p:cNvSpPr/>
          <p:nvPr/>
        </p:nvSpPr>
        <p:spPr>
          <a:xfrm>
            <a:off x="604361" y="4705350"/>
            <a:ext cx="15240" cy="3187541"/>
          </a:xfrm>
          <a:prstGeom prst="roundRect">
            <a:avLst>
              <a:gd name="adj" fmla="val 120498"/>
            </a:avLst>
          </a:prstGeom>
          <a:solidFill>
            <a:srgbClr val="555553"/>
          </a:solidFill>
          <a:ln/>
        </p:spPr>
      </p:sp>
      <p:sp>
        <p:nvSpPr>
          <p:cNvPr id="6" name="Shape 3"/>
          <p:cNvSpPr/>
          <p:nvPr/>
        </p:nvSpPr>
        <p:spPr>
          <a:xfrm>
            <a:off x="734437" y="4973003"/>
            <a:ext cx="428387" cy="15240"/>
          </a:xfrm>
          <a:prstGeom prst="roundRect">
            <a:avLst>
              <a:gd name="adj" fmla="val 120498"/>
            </a:avLst>
          </a:prstGeom>
          <a:solidFill>
            <a:srgbClr val="555553"/>
          </a:solidFill>
          <a:ln/>
        </p:spPr>
      </p:sp>
      <p:sp>
        <p:nvSpPr>
          <p:cNvPr id="7" name="Shape 4"/>
          <p:cNvSpPr/>
          <p:nvPr/>
        </p:nvSpPr>
        <p:spPr>
          <a:xfrm>
            <a:off x="474285" y="4842986"/>
            <a:ext cx="275392" cy="275392"/>
          </a:xfrm>
          <a:prstGeom prst="roundRect">
            <a:avLst>
              <a:gd name="adj" fmla="val 6668"/>
            </a:avLst>
          </a:prstGeom>
          <a:solidFill>
            <a:srgbClr val="3C3C3A"/>
          </a:solidFill>
          <a:ln/>
        </p:spPr>
      </p:sp>
      <p:sp>
        <p:nvSpPr>
          <p:cNvPr id="8" name="Text 5"/>
          <p:cNvSpPr/>
          <p:nvPr/>
        </p:nvSpPr>
        <p:spPr>
          <a:xfrm>
            <a:off x="570131" y="4888825"/>
            <a:ext cx="83582" cy="183594"/>
          </a:xfrm>
          <a:prstGeom prst="rect">
            <a:avLst/>
          </a:prstGeom>
          <a:noFill/>
          <a:ln/>
        </p:spPr>
        <p:txBody>
          <a:bodyPr wrap="none" lIns="0" tIns="0" rIns="0" bIns="0" rtlCol="0" anchor="t"/>
          <a:lstStyle/>
          <a:p>
            <a:pPr marL="0" indent="0" algn="ctr">
              <a:lnSpc>
                <a:spcPts val="1400"/>
              </a:lnSpc>
              <a:buNone/>
            </a:pPr>
            <a:r>
              <a:rPr lang="en-US" sz="1400" dirty="0">
                <a:solidFill>
                  <a:srgbClr val="C9C9C0"/>
                </a:solidFill>
                <a:latin typeface="Tomorrow Semi Bold" pitchFamily="34" charset="0"/>
                <a:ea typeface="Tomorrow Semi Bold" pitchFamily="34" charset="-122"/>
                <a:cs typeface="Tomorrow Semi Bold" pitchFamily="34" charset="-120"/>
              </a:rPr>
              <a:t>1</a:t>
            </a:r>
            <a:endParaRPr lang="en-US" sz="1400" dirty="0"/>
          </a:p>
        </p:txBody>
      </p:sp>
      <p:sp>
        <p:nvSpPr>
          <p:cNvPr id="9" name="Text 6"/>
          <p:cNvSpPr/>
          <p:nvPr/>
        </p:nvSpPr>
        <p:spPr>
          <a:xfrm>
            <a:off x="1285280" y="4827746"/>
            <a:ext cx="1530310" cy="191214"/>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Planning</a:t>
            </a:r>
            <a:endParaRPr lang="en-US" sz="1200" dirty="0"/>
          </a:p>
        </p:txBody>
      </p:sp>
      <p:sp>
        <p:nvSpPr>
          <p:cNvPr id="10" name="Text 7"/>
          <p:cNvSpPr/>
          <p:nvPr/>
        </p:nvSpPr>
        <p:spPr>
          <a:xfrm>
            <a:off x="1285280" y="5092303"/>
            <a:ext cx="12916733" cy="195739"/>
          </a:xfrm>
          <a:prstGeom prst="rect">
            <a:avLst/>
          </a:prstGeom>
          <a:noFill/>
          <a:ln/>
        </p:spPr>
        <p:txBody>
          <a:bodyPr wrap="none" lIns="0" tIns="0" rIns="0" bIns="0" rtlCol="0" anchor="t"/>
          <a:lstStyle/>
          <a:p>
            <a:pPr marL="0" indent="0" algn="l">
              <a:lnSpc>
                <a:spcPts val="1500"/>
              </a:lnSpc>
              <a:buNone/>
            </a:pPr>
            <a:r>
              <a:rPr lang="en-US" sz="950" dirty="0">
                <a:solidFill>
                  <a:srgbClr val="C9C9C0"/>
                </a:solidFill>
                <a:latin typeface="Tomorrow" pitchFamily="34" charset="0"/>
                <a:ea typeface="Tomorrow" pitchFamily="34" charset="-122"/>
                <a:cs typeface="Tomorrow" pitchFamily="34" charset="-120"/>
              </a:rPr>
              <a:t>Define project scope, features, and technical requirements.</a:t>
            </a:r>
            <a:endParaRPr lang="en-US" sz="950" dirty="0"/>
          </a:p>
        </p:txBody>
      </p:sp>
      <p:sp>
        <p:nvSpPr>
          <p:cNvPr id="11" name="Shape 8"/>
          <p:cNvSpPr/>
          <p:nvPr/>
        </p:nvSpPr>
        <p:spPr>
          <a:xfrm>
            <a:off x="734437" y="5800487"/>
            <a:ext cx="428387" cy="15240"/>
          </a:xfrm>
          <a:prstGeom prst="roundRect">
            <a:avLst>
              <a:gd name="adj" fmla="val 120498"/>
            </a:avLst>
          </a:prstGeom>
          <a:solidFill>
            <a:srgbClr val="555553"/>
          </a:solidFill>
          <a:ln/>
        </p:spPr>
      </p:sp>
      <p:sp>
        <p:nvSpPr>
          <p:cNvPr id="12" name="Shape 9"/>
          <p:cNvSpPr/>
          <p:nvPr/>
        </p:nvSpPr>
        <p:spPr>
          <a:xfrm>
            <a:off x="474285" y="5670471"/>
            <a:ext cx="275392" cy="275392"/>
          </a:xfrm>
          <a:prstGeom prst="roundRect">
            <a:avLst>
              <a:gd name="adj" fmla="val 6668"/>
            </a:avLst>
          </a:prstGeom>
          <a:solidFill>
            <a:srgbClr val="3C3C3A"/>
          </a:solidFill>
          <a:ln/>
        </p:spPr>
      </p:sp>
      <p:sp>
        <p:nvSpPr>
          <p:cNvPr id="13" name="Text 10"/>
          <p:cNvSpPr/>
          <p:nvPr/>
        </p:nvSpPr>
        <p:spPr>
          <a:xfrm>
            <a:off x="550247" y="5716310"/>
            <a:ext cx="123349" cy="183594"/>
          </a:xfrm>
          <a:prstGeom prst="rect">
            <a:avLst/>
          </a:prstGeom>
          <a:noFill/>
          <a:ln/>
        </p:spPr>
        <p:txBody>
          <a:bodyPr wrap="none" lIns="0" tIns="0" rIns="0" bIns="0" rtlCol="0" anchor="t"/>
          <a:lstStyle/>
          <a:p>
            <a:pPr marL="0" indent="0" algn="ctr">
              <a:lnSpc>
                <a:spcPts val="1400"/>
              </a:lnSpc>
              <a:buNone/>
            </a:pPr>
            <a:r>
              <a:rPr lang="en-US" sz="1400" dirty="0">
                <a:solidFill>
                  <a:srgbClr val="C9C9C0"/>
                </a:solidFill>
                <a:latin typeface="Tomorrow Semi Bold" pitchFamily="34" charset="0"/>
                <a:ea typeface="Tomorrow Semi Bold" pitchFamily="34" charset="-122"/>
                <a:cs typeface="Tomorrow Semi Bold" pitchFamily="34" charset="-120"/>
              </a:rPr>
              <a:t>2</a:t>
            </a:r>
            <a:endParaRPr lang="en-US" sz="1400" dirty="0"/>
          </a:p>
        </p:txBody>
      </p:sp>
      <p:sp>
        <p:nvSpPr>
          <p:cNvPr id="14" name="Text 11"/>
          <p:cNvSpPr/>
          <p:nvPr/>
        </p:nvSpPr>
        <p:spPr>
          <a:xfrm>
            <a:off x="1285280" y="5655231"/>
            <a:ext cx="1530310" cy="191214"/>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Development</a:t>
            </a:r>
            <a:endParaRPr lang="en-US" sz="1200" dirty="0"/>
          </a:p>
        </p:txBody>
      </p:sp>
      <p:sp>
        <p:nvSpPr>
          <p:cNvPr id="15" name="Text 12"/>
          <p:cNvSpPr/>
          <p:nvPr/>
        </p:nvSpPr>
        <p:spPr>
          <a:xfrm>
            <a:off x="1285280" y="5919788"/>
            <a:ext cx="12916733" cy="195739"/>
          </a:xfrm>
          <a:prstGeom prst="rect">
            <a:avLst/>
          </a:prstGeom>
          <a:noFill/>
          <a:ln/>
        </p:spPr>
        <p:txBody>
          <a:bodyPr wrap="none" lIns="0" tIns="0" rIns="0" bIns="0" rtlCol="0" anchor="t"/>
          <a:lstStyle/>
          <a:p>
            <a:pPr marL="0" indent="0" algn="l">
              <a:lnSpc>
                <a:spcPts val="1500"/>
              </a:lnSpc>
              <a:buNone/>
            </a:pPr>
            <a:r>
              <a:rPr lang="en-US" sz="950" dirty="0">
                <a:solidFill>
                  <a:srgbClr val="C9C9C0"/>
                </a:solidFill>
                <a:latin typeface="Tomorrow" pitchFamily="34" charset="0"/>
                <a:ea typeface="Tomorrow" pitchFamily="34" charset="-122"/>
                <a:cs typeface="Tomorrow" pitchFamily="34" charset="-120"/>
              </a:rPr>
              <a:t>Implement core functionality and integrate with APIs.</a:t>
            </a:r>
            <a:endParaRPr lang="en-US" sz="950" dirty="0"/>
          </a:p>
        </p:txBody>
      </p:sp>
      <p:sp>
        <p:nvSpPr>
          <p:cNvPr id="16" name="Shape 13"/>
          <p:cNvSpPr/>
          <p:nvPr/>
        </p:nvSpPr>
        <p:spPr>
          <a:xfrm>
            <a:off x="734437" y="6627971"/>
            <a:ext cx="428387" cy="15240"/>
          </a:xfrm>
          <a:prstGeom prst="roundRect">
            <a:avLst>
              <a:gd name="adj" fmla="val 120498"/>
            </a:avLst>
          </a:prstGeom>
          <a:solidFill>
            <a:srgbClr val="555553"/>
          </a:solidFill>
          <a:ln/>
        </p:spPr>
      </p:sp>
      <p:sp>
        <p:nvSpPr>
          <p:cNvPr id="17" name="Shape 14"/>
          <p:cNvSpPr/>
          <p:nvPr/>
        </p:nvSpPr>
        <p:spPr>
          <a:xfrm>
            <a:off x="474285" y="6497955"/>
            <a:ext cx="275392" cy="275392"/>
          </a:xfrm>
          <a:prstGeom prst="roundRect">
            <a:avLst>
              <a:gd name="adj" fmla="val 6668"/>
            </a:avLst>
          </a:prstGeom>
          <a:solidFill>
            <a:srgbClr val="3C3C3A"/>
          </a:solidFill>
          <a:ln/>
        </p:spPr>
      </p:sp>
      <p:sp>
        <p:nvSpPr>
          <p:cNvPr id="18" name="Text 15"/>
          <p:cNvSpPr/>
          <p:nvPr/>
        </p:nvSpPr>
        <p:spPr>
          <a:xfrm>
            <a:off x="550605" y="6543794"/>
            <a:ext cx="122634" cy="183594"/>
          </a:xfrm>
          <a:prstGeom prst="rect">
            <a:avLst/>
          </a:prstGeom>
          <a:noFill/>
          <a:ln/>
        </p:spPr>
        <p:txBody>
          <a:bodyPr wrap="none" lIns="0" tIns="0" rIns="0" bIns="0" rtlCol="0" anchor="t"/>
          <a:lstStyle/>
          <a:p>
            <a:pPr marL="0" indent="0" algn="ctr">
              <a:lnSpc>
                <a:spcPts val="1400"/>
              </a:lnSpc>
              <a:buNone/>
            </a:pPr>
            <a:r>
              <a:rPr lang="en-US" sz="1400" dirty="0">
                <a:solidFill>
                  <a:srgbClr val="C9C9C0"/>
                </a:solidFill>
                <a:latin typeface="Tomorrow Semi Bold" pitchFamily="34" charset="0"/>
                <a:ea typeface="Tomorrow Semi Bold" pitchFamily="34" charset="-122"/>
                <a:cs typeface="Tomorrow Semi Bold" pitchFamily="34" charset="-120"/>
              </a:rPr>
              <a:t>3</a:t>
            </a:r>
            <a:endParaRPr lang="en-US" sz="1400" dirty="0"/>
          </a:p>
        </p:txBody>
      </p:sp>
      <p:sp>
        <p:nvSpPr>
          <p:cNvPr id="19" name="Text 16"/>
          <p:cNvSpPr/>
          <p:nvPr/>
        </p:nvSpPr>
        <p:spPr>
          <a:xfrm>
            <a:off x="1285280" y="6482715"/>
            <a:ext cx="1530310" cy="191214"/>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Testing</a:t>
            </a:r>
            <a:endParaRPr lang="en-US" sz="1200" dirty="0"/>
          </a:p>
        </p:txBody>
      </p:sp>
      <p:sp>
        <p:nvSpPr>
          <p:cNvPr id="20" name="Text 17"/>
          <p:cNvSpPr/>
          <p:nvPr/>
        </p:nvSpPr>
        <p:spPr>
          <a:xfrm>
            <a:off x="1285280" y="6747272"/>
            <a:ext cx="12916733" cy="195739"/>
          </a:xfrm>
          <a:prstGeom prst="rect">
            <a:avLst/>
          </a:prstGeom>
          <a:noFill/>
          <a:ln/>
        </p:spPr>
        <p:txBody>
          <a:bodyPr wrap="none" lIns="0" tIns="0" rIns="0" bIns="0" rtlCol="0" anchor="t"/>
          <a:lstStyle/>
          <a:p>
            <a:pPr marL="0" indent="0" algn="l">
              <a:lnSpc>
                <a:spcPts val="1500"/>
              </a:lnSpc>
              <a:buNone/>
            </a:pPr>
            <a:r>
              <a:rPr lang="en-US" sz="950" dirty="0">
                <a:solidFill>
                  <a:srgbClr val="C9C9C0"/>
                </a:solidFill>
                <a:latin typeface="Tomorrow" pitchFamily="34" charset="0"/>
                <a:ea typeface="Tomorrow" pitchFamily="34" charset="-122"/>
                <a:cs typeface="Tomorrow" pitchFamily="34" charset="-120"/>
              </a:rPr>
              <a:t>Ensure seamless user experience and address any issues.</a:t>
            </a:r>
            <a:endParaRPr lang="en-US" sz="950" dirty="0"/>
          </a:p>
        </p:txBody>
      </p:sp>
      <p:sp>
        <p:nvSpPr>
          <p:cNvPr id="21" name="Shape 18"/>
          <p:cNvSpPr/>
          <p:nvPr/>
        </p:nvSpPr>
        <p:spPr>
          <a:xfrm>
            <a:off x="734437" y="7455456"/>
            <a:ext cx="428387" cy="15240"/>
          </a:xfrm>
          <a:prstGeom prst="roundRect">
            <a:avLst>
              <a:gd name="adj" fmla="val 120498"/>
            </a:avLst>
          </a:prstGeom>
          <a:solidFill>
            <a:srgbClr val="555553"/>
          </a:solidFill>
          <a:ln/>
        </p:spPr>
      </p:sp>
      <p:sp>
        <p:nvSpPr>
          <p:cNvPr id="22" name="Shape 19"/>
          <p:cNvSpPr/>
          <p:nvPr/>
        </p:nvSpPr>
        <p:spPr>
          <a:xfrm>
            <a:off x="474285" y="7325439"/>
            <a:ext cx="275392" cy="275392"/>
          </a:xfrm>
          <a:prstGeom prst="roundRect">
            <a:avLst>
              <a:gd name="adj" fmla="val 6668"/>
            </a:avLst>
          </a:prstGeom>
          <a:solidFill>
            <a:srgbClr val="3C3C3A"/>
          </a:solidFill>
          <a:ln/>
        </p:spPr>
      </p:sp>
      <p:sp>
        <p:nvSpPr>
          <p:cNvPr id="23" name="Text 20"/>
          <p:cNvSpPr/>
          <p:nvPr/>
        </p:nvSpPr>
        <p:spPr>
          <a:xfrm>
            <a:off x="550247" y="7371278"/>
            <a:ext cx="123349" cy="183594"/>
          </a:xfrm>
          <a:prstGeom prst="rect">
            <a:avLst/>
          </a:prstGeom>
          <a:noFill/>
          <a:ln/>
        </p:spPr>
        <p:txBody>
          <a:bodyPr wrap="none" lIns="0" tIns="0" rIns="0" bIns="0" rtlCol="0" anchor="t"/>
          <a:lstStyle/>
          <a:p>
            <a:pPr marL="0" indent="0" algn="ctr">
              <a:lnSpc>
                <a:spcPts val="1400"/>
              </a:lnSpc>
              <a:buNone/>
            </a:pPr>
            <a:r>
              <a:rPr lang="en-US" sz="1400" dirty="0">
                <a:solidFill>
                  <a:srgbClr val="C9C9C0"/>
                </a:solidFill>
                <a:latin typeface="Tomorrow Semi Bold" pitchFamily="34" charset="0"/>
                <a:ea typeface="Tomorrow Semi Bold" pitchFamily="34" charset="-122"/>
                <a:cs typeface="Tomorrow Semi Bold" pitchFamily="34" charset="-120"/>
              </a:rPr>
              <a:t>4</a:t>
            </a:r>
            <a:endParaRPr lang="en-US" sz="1400" dirty="0"/>
          </a:p>
        </p:txBody>
      </p:sp>
      <p:sp>
        <p:nvSpPr>
          <p:cNvPr id="24" name="Text 21"/>
          <p:cNvSpPr/>
          <p:nvPr/>
        </p:nvSpPr>
        <p:spPr>
          <a:xfrm>
            <a:off x="1285280" y="7310199"/>
            <a:ext cx="1530310" cy="191214"/>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Deployment</a:t>
            </a:r>
            <a:endParaRPr lang="en-US" sz="1200" dirty="0"/>
          </a:p>
        </p:txBody>
      </p:sp>
      <p:sp>
        <p:nvSpPr>
          <p:cNvPr id="25" name="Text 22"/>
          <p:cNvSpPr/>
          <p:nvPr/>
        </p:nvSpPr>
        <p:spPr>
          <a:xfrm>
            <a:off x="1285280" y="7574756"/>
            <a:ext cx="12916733" cy="195739"/>
          </a:xfrm>
          <a:prstGeom prst="rect">
            <a:avLst/>
          </a:prstGeom>
          <a:noFill/>
          <a:ln/>
        </p:spPr>
        <p:txBody>
          <a:bodyPr wrap="none" lIns="0" tIns="0" rIns="0" bIns="0" rtlCol="0" anchor="t"/>
          <a:lstStyle/>
          <a:p>
            <a:pPr marL="0" indent="0" algn="l">
              <a:lnSpc>
                <a:spcPts val="1500"/>
              </a:lnSpc>
              <a:buNone/>
            </a:pPr>
            <a:r>
              <a:rPr lang="en-US" sz="950" dirty="0">
                <a:solidFill>
                  <a:srgbClr val="C9C9C0"/>
                </a:solidFill>
                <a:latin typeface="Tomorrow" pitchFamily="34" charset="0"/>
                <a:ea typeface="Tomorrow" pitchFamily="34" charset="-122"/>
                <a:cs typeface="Tomorrow" pitchFamily="34" charset="-120"/>
              </a:rPr>
              <a:t>Launch the application and make it available to users.</a:t>
            </a: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9940" y="750094"/>
            <a:ext cx="5651063" cy="628174"/>
          </a:xfrm>
          <a:prstGeom prst="rect">
            <a:avLst/>
          </a:prstGeom>
          <a:noFill/>
          <a:ln/>
        </p:spPr>
        <p:txBody>
          <a:bodyPr wrap="none" lIns="0" tIns="0" rIns="0" bIns="0" rtlCol="0" anchor="t"/>
          <a:lstStyle/>
          <a:p>
            <a:pPr marL="0" indent="0">
              <a:lnSpc>
                <a:spcPts val="4900"/>
              </a:lnSpc>
              <a:buNone/>
            </a:pPr>
            <a:r>
              <a:rPr lang="en-US" sz="3950" dirty="0">
                <a:solidFill>
                  <a:srgbClr val="EDEDE8"/>
                </a:solidFill>
                <a:latin typeface="Tomorrow Semi Bold" pitchFamily="34" charset="0"/>
                <a:ea typeface="Tomorrow Semi Bold" pitchFamily="34" charset="-122"/>
                <a:cs typeface="Tomorrow Semi Bold" pitchFamily="34" charset="-120"/>
              </a:rPr>
              <a:t>Future Enhancements</a:t>
            </a:r>
            <a:endParaRPr lang="en-US" sz="3950" dirty="0"/>
          </a:p>
        </p:txBody>
      </p:sp>
      <p:sp>
        <p:nvSpPr>
          <p:cNvPr id="4" name="Shape 1"/>
          <p:cNvSpPr/>
          <p:nvPr/>
        </p:nvSpPr>
        <p:spPr>
          <a:xfrm>
            <a:off x="6189940" y="1679734"/>
            <a:ext cx="3767971" cy="1801773"/>
          </a:xfrm>
          <a:prstGeom prst="roundRect">
            <a:avLst>
              <a:gd name="adj" fmla="val 1674"/>
            </a:avLst>
          </a:prstGeom>
          <a:solidFill>
            <a:srgbClr val="3C3C3A"/>
          </a:solidFill>
          <a:ln/>
        </p:spPr>
      </p:sp>
      <p:sp>
        <p:nvSpPr>
          <p:cNvPr id="5" name="Text 2"/>
          <p:cNvSpPr/>
          <p:nvPr/>
        </p:nvSpPr>
        <p:spPr>
          <a:xfrm>
            <a:off x="6390918" y="1880711"/>
            <a:ext cx="2528888" cy="314087"/>
          </a:xfrm>
          <a:prstGeom prst="rect">
            <a:avLst/>
          </a:prstGeom>
          <a:noFill/>
          <a:ln/>
        </p:spPr>
        <p:txBody>
          <a:bodyPr wrap="non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User Authentication</a:t>
            </a:r>
            <a:endParaRPr lang="en-US" sz="1950" dirty="0"/>
          </a:p>
        </p:txBody>
      </p:sp>
      <p:sp>
        <p:nvSpPr>
          <p:cNvPr id="6" name="Text 3"/>
          <p:cNvSpPr/>
          <p:nvPr/>
        </p:nvSpPr>
        <p:spPr>
          <a:xfrm>
            <a:off x="6390918" y="2315408"/>
            <a:ext cx="3366016" cy="965121"/>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Adding Firebase Authentication for secure login and watchlist syncing across devices.</a:t>
            </a:r>
            <a:endParaRPr lang="en-US" sz="1550" dirty="0"/>
          </a:p>
        </p:txBody>
      </p:sp>
      <p:sp>
        <p:nvSpPr>
          <p:cNvPr id="7" name="Shape 4"/>
          <p:cNvSpPr/>
          <p:nvPr/>
        </p:nvSpPr>
        <p:spPr>
          <a:xfrm>
            <a:off x="10158889" y="1679734"/>
            <a:ext cx="3767971" cy="1801773"/>
          </a:xfrm>
          <a:prstGeom prst="roundRect">
            <a:avLst>
              <a:gd name="adj" fmla="val 1674"/>
            </a:avLst>
          </a:prstGeom>
          <a:solidFill>
            <a:srgbClr val="3C3C3A"/>
          </a:solidFill>
          <a:ln/>
        </p:spPr>
      </p:sp>
      <p:sp>
        <p:nvSpPr>
          <p:cNvPr id="8" name="Text 5"/>
          <p:cNvSpPr/>
          <p:nvPr/>
        </p:nvSpPr>
        <p:spPr>
          <a:xfrm>
            <a:off x="10359866" y="1880711"/>
            <a:ext cx="2512933" cy="314087"/>
          </a:xfrm>
          <a:prstGeom prst="rect">
            <a:avLst/>
          </a:prstGeom>
          <a:noFill/>
          <a:ln/>
        </p:spPr>
        <p:txBody>
          <a:bodyPr wrap="non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Movie Trailers</a:t>
            </a:r>
            <a:endParaRPr lang="en-US" sz="1950" dirty="0"/>
          </a:p>
        </p:txBody>
      </p:sp>
      <p:sp>
        <p:nvSpPr>
          <p:cNvPr id="9" name="Text 6"/>
          <p:cNvSpPr/>
          <p:nvPr/>
        </p:nvSpPr>
        <p:spPr>
          <a:xfrm>
            <a:off x="10359866" y="2315408"/>
            <a:ext cx="3366016" cy="643414"/>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Integrate APIs to display trailers alongside movie details.</a:t>
            </a:r>
            <a:endParaRPr lang="en-US" sz="1550" dirty="0"/>
          </a:p>
        </p:txBody>
      </p:sp>
      <p:sp>
        <p:nvSpPr>
          <p:cNvPr id="10" name="Shape 7"/>
          <p:cNvSpPr/>
          <p:nvPr/>
        </p:nvSpPr>
        <p:spPr>
          <a:xfrm>
            <a:off x="6189940" y="3682484"/>
            <a:ext cx="3767971" cy="1794153"/>
          </a:xfrm>
          <a:prstGeom prst="roundRect">
            <a:avLst>
              <a:gd name="adj" fmla="val 1681"/>
            </a:avLst>
          </a:prstGeom>
          <a:solidFill>
            <a:srgbClr val="3C3C3A"/>
          </a:solidFill>
          <a:ln/>
        </p:spPr>
      </p:sp>
      <p:sp>
        <p:nvSpPr>
          <p:cNvPr id="11" name="Text 8"/>
          <p:cNvSpPr/>
          <p:nvPr/>
        </p:nvSpPr>
        <p:spPr>
          <a:xfrm>
            <a:off x="6390918" y="3883462"/>
            <a:ext cx="3366016" cy="628174"/>
          </a:xfrm>
          <a:prstGeom prst="rect">
            <a:avLst/>
          </a:prstGeom>
          <a:noFill/>
          <a:ln/>
        </p:spPr>
        <p:txBody>
          <a:bodyPr wrap="squar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Personalized Recommendations</a:t>
            </a:r>
            <a:endParaRPr lang="en-US" sz="1950" dirty="0"/>
          </a:p>
        </p:txBody>
      </p:sp>
      <p:sp>
        <p:nvSpPr>
          <p:cNvPr id="12" name="Text 9"/>
          <p:cNvSpPr/>
          <p:nvPr/>
        </p:nvSpPr>
        <p:spPr>
          <a:xfrm>
            <a:off x="6390918" y="4632246"/>
            <a:ext cx="3366016" cy="643414"/>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Suggest movies based on user preferences and viewing history.</a:t>
            </a:r>
            <a:endParaRPr lang="en-US" sz="1550" dirty="0"/>
          </a:p>
        </p:txBody>
      </p:sp>
      <p:sp>
        <p:nvSpPr>
          <p:cNvPr id="13" name="Shape 10"/>
          <p:cNvSpPr/>
          <p:nvPr/>
        </p:nvSpPr>
        <p:spPr>
          <a:xfrm>
            <a:off x="10158889" y="3682484"/>
            <a:ext cx="3767971" cy="1794153"/>
          </a:xfrm>
          <a:prstGeom prst="roundRect">
            <a:avLst>
              <a:gd name="adj" fmla="val 1681"/>
            </a:avLst>
          </a:prstGeom>
          <a:solidFill>
            <a:srgbClr val="3C3C3A"/>
          </a:solidFill>
          <a:ln/>
        </p:spPr>
      </p:sp>
      <p:sp>
        <p:nvSpPr>
          <p:cNvPr id="14" name="Text 11"/>
          <p:cNvSpPr/>
          <p:nvPr/>
        </p:nvSpPr>
        <p:spPr>
          <a:xfrm>
            <a:off x="10359866" y="3883462"/>
            <a:ext cx="2512933" cy="314087"/>
          </a:xfrm>
          <a:prstGeom prst="rect">
            <a:avLst/>
          </a:prstGeom>
          <a:noFill/>
          <a:ln/>
        </p:spPr>
        <p:txBody>
          <a:bodyPr wrap="non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Social Sharing</a:t>
            </a:r>
            <a:endParaRPr lang="en-US" sz="1950" dirty="0"/>
          </a:p>
        </p:txBody>
      </p:sp>
      <p:sp>
        <p:nvSpPr>
          <p:cNvPr id="15" name="Text 12"/>
          <p:cNvSpPr/>
          <p:nvPr/>
        </p:nvSpPr>
        <p:spPr>
          <a:xfrm>
            <a:off x="10359866" y="4318159"/>
            <a:ext cx="3366016" cy="643414"/>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Allow users to share their movie lists and reviews with friends.</a:t>
            </a:r>
            <a:endParaRPr lang="en-US" sz="1550" dirty="0"/>
          </a:p>
        </p:txBody>
      </p:sp>
      <p:sp>
        <p:nvSpPr>
          <p:cNvPr id="16" name="Shape 13"/>
          <p:cNvSpPr/>
          <p:nvPr/>
        </p:nvSpPr>
        <p:spPr>
          <a:xfrm>
            <a:off x="6189940" y="5677614"/>
            <a:ext cx="3767971" cy="1801773"/>
          </a:xfrm>
          <a:prstGeom prst="roundRect">
            <a:avLst>
              <a:gd name="adj" fmla="val 1674"/>
            </a:avLst>
          </a:prstGeom>
          <a:solidFill>
            <a:srgbClr val="3C3C3A"/>
          </a:solidFill>
          <a:ln/>
        </p:spPr>
      </p:sp>
      <p:sp>
        <p:nvSpPr>
          <p:cNvPr id="17" name="Text 14"/>
          <p:cNvSpPr/>
          <p:nvPr/>
        </p:nvSpPr>
        <p:spPr>
          <a:xfrm>
            <a:off x="6390918" y="5878592"/>
            <a:ext cx="2902387" cy="314087"/>
          </a:xfrm>
          <a:prstGeom prst="rect">
            <a:avLst/>
          </a:prstGeom>
          <a:noFill/>
          <a:ln/>
        </p:spPr>
        <p:txBody>
          <a:bodyPr wrap="non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Mobile App Integration</a:t>
            </a:r>
            <a:endParaRPr lang="en-US" sz="1950" dirty="0"/>
          </a:p>
        </p:txBody>
      </p:sp>
      <p:sp>
        <p:nvSpPr>
          <p:cNvPr id="18" name="Text 15"/>
          <p:cNvSpPr/>
          <p:nvPr/>
        </p:nvSpPr>
        <p:spPr>
          <a:xfrm>
            <a:off x="6390918" y="6313289"/>
            <a:ext cx="3366016" cy="965121"/>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Develop a seamless mobile experience for on-the-go movie management.</a:t>
            </a:r>
            <a:endParaRPr lang="en-US" sz="1550" dirty="0"/>
          </a:p>
        </p:txBody>
      </p:sp>
      <p:sp>
        <p:nvSpPr>
          <p:cNvPr id="19" name="Shape 16"/>
          <p:cNvSpPr/>
          <p:nvPr/>
        </p:nvSpPr>
        <p:spPr>
          <a:xfrm>
            <a:off x="10158889" y="5677614"/>
            <a:ext cx="3767971" cy="1801773"/>
          </a:xfrm>
          <a:prstGeom prst="roundRect">
            <a:avLst>
              <a:gd name="adj" fmla="val 1674"/>
            </a:avLst>
          </a:prstGeom>
          <a:solidFill>
            <a:srgbClr val="3C3C3A"/>
          </a:solidFill>
          <a:ln/>
        </p:spPr>
      </p:sp>
      <p:sp>
        <p:nvSpPr>
          <p:cNvPr id="20" name="Text 17"/>
          <p:cNvSpPr/>
          <p:nvPr/>
        </p:nvSpPr>
        <p:spPr>
          <a:xfrm>
            <a:off x="10359866" y="5878592"/>
            <a:ext cx="2536150" cy="314087"/>
          </a:xfrm>
          <a:prstGeom prst="rect">
            <a:avLst/>
          </a:prstGeom>
          <a:noFill/>
          <a:ln/>
        </p:spPr>
        <p:txBody>
          <a:bodyPr wrap="none" lIns="0" tIns="0" rIns="0" bIns="0" rtlCol="0" anchor="t"/>
          <a:lstStyle/>
          <a:p>
            <a:pPr marL="0" indent="0">
              <a:lnSpc>
                <a:spcPts val="2450"/>
              </a:lnSpc>
              <a:buNone/>
            </a:pPr>
            <a:r>
              <a:rPr lang="en-US" sz="1950" dirty="0">
                <a:solidFill>
                  <a:srgbClr val="C9C9C0"/>
                </a:solidFill>
                <a:latin typeface="Tomorrow Semi Bold" pitchFamily="34" charset="0"/>
                <a:ea typeface="Tomorrow Semi Bold" pitchFamily="34" charset="-122"/>
                <a:cs typeface="Tomorrow Semi Bold" pitchFamily="34" charset="-120"/>
              </a:rPr>
              <a:t>Advanced Analytics</a:t>
            </a:r>
            <a:endParaRPr lang="en-US" sz="1950" dirty="0"/>
          </a:p>
        </p:txBody>
      </p:sp>
      <p:sp>
        <p:nvSpPr>
          <p:cNvPr id="21" name="Text 18"/>
          <p:cNvSpPr/>
          <p:nvPr/>
        </p:nvSpPr>
        <p:spPr>
          <a:xfrm>
            <a:off x="10359866" y="6313289"/>
            <a:ext cx="3366016" cy="965121"/>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Provide detailed insights into user movie-watching patterns and trends.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Conclusion</a:t>
            </a:r>
            <a:endParaRPr lang="en-US" sz="4450" dirty="0"/>
          </a:p>
        </p:txBody>
      </p:sp>
      <p:pic>
        <p:nvPicPr>
          <p:cNvPr id="5" name="Image 2" descr="preencoded.png"/>
          <p:cNvPicPr>
            <a:picLocks noChangeAspect="1"/>
          </p:cNvPicPr>
          <p:nvPr/>
        </p:nvPicPr>
        <p:blipFill>
          <a:blip r:embed="rId5"/>
          <a:stretch>
            <a:fillRect/>
          </a:stretch>
        </p:blipFill>
        <p:spPr>
          <a:xfrm>
            <a:off x="793790" y="1917502"/>
            <a:ext cx="1134070" cy="1814513"/>
          </a:xfrm>
          <a:prstGeom prst="rect">
            <a:avLst/>
          </a:prstGeom>
        </p:spPr>
      </p:pic>
      <p:sp>
        <p:nvSpPr>
          <p:cNvPr id="6"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Streamlined</a:t>
            </a:r>
            <a:endParaRPr lang="en-US" sz="2200" dirty="0"/>
          </a:p>
        </p:txBody>
      </p:sp>
      <p:sp>
        <p:nvSpPr>
          <p:cNvPr id="7"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Effortlessly manage your movie-watching journey.</a:t>
            </a:r>
            <a:endParaRPr lang="en-US" sz="1750" dirty="0"/>
          </a:p>
        </p:txBody>
      </p:sp>
      <p:pic>
        <p:nvPicPr>
          <p:cNvPr id="8" name="Image 3" descr="preencoded.png"/>
          <p:cNvPicPr>
            <a:picLocks noChangeAspect="1"/>
          </p:cNvPicPr>
          <p:nvPr/>
        </p:nvPicPr>
        <p:blipFill>
          <a:blip r:embed="rId6"/>
          <a:stretch>
            <a:fillRect/>
          </a:stretch>
        </p:blipFill>
        <p:spPr>
          <a:xfrm>
            <a:off x="793790" y="3732014"/>
            <a:ext cx="1134070" cy="1814513"/>
          </a:xfrm>
          <a:prstGeom prst="rect">
            <a:avLst/>
          </a:prstGeom>
        </p:spPr>
      </p:pic>
      <p:sp>
        <p:nvSpPr>
          <p:cNvPr id="9"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Insightful</a:t>
            </a:r>
            <a:endParaRPr lang="en-US" sz="2200" dirty="0"/>
          </a:p>
        </p:txBody>
      </p:sp>
      <p:sp>
        <p:nvSpPr>
          <p:cNvPr id="10" name="Text 4"/>
          <p:cNvSpPr/>
          <p:nvPr/>
        </p:nvSpPr>
        <p:spPr>
          <a:xfrm>
            <a:off x="22680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Gain valuable insights into your cinematic preferences.</a:t>
            </a:r>
            <a:endParaRPr lang="en-US" sz="1750" dirty="0"/>
          </a:p>
        </p:txBody>
      </p:sp>
      <p:pic>
        <p:nvPicPr>
          <p:cNvPr id="11" name="Image 4" descr="preencoded.png"/>
          <p:cNvPicPr>
            <a:picLocks noChangeAspect="1"/>
          </p:cNvPicPr>
          <p:nvPr/>
        </p:nvPicPr>
        <p:blipFill>
          <a:blip r:embed="rId7"/>
          <a:stretch>
            <a:fillRect/>
          </a:stretch>
        </p:blipFill>
        <p:spPr>
          <a:xfrm>
            <a:off x="793790" y="5546527"/>
            <a:ext cx="1134070" cy="1814513"/>
          </a:xfrm>
          <a:prstGeom prst="rect">
            <a:avLst/>
          </a:prstGeom>
        </p:spPr>
      </p:pic>
      <p:sp>
        <p:nvSpPr>
          <p:cNvPr id="12"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Shareable</a:t>
            </a:r>
            <a:endParaRPr lang="en-US" sz="2200" dirty="0"/>
          </a:p>
        </p:txBody>
      </p:sp>
      <p:sp>
        <p:nvSpPr>
          <p:cNvPr id="13"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Connect with friends and discover new movie recommendations.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34994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Q&amp;A</a:t>
            </a:r>
            <a:endParaRPr lang="en-US" sz="4450" dirty="0"/>
          </a:p>
        </p:txBody>
      </p:sp>
      <p:sp>
        <p:nvSpPr>
          <p:cNvPr id="4" name="Shape 1"/>
          <p:cNvSpPr/>
          <p:nvPr/>
        </p:nvSpPr>
        <p:spPr>
          <a:xfrm>
            <a:off x="793790" y="5398889"/>
            <a:ext cx="13042821" cy="1315879"/>
          </a:xfrm>
          <a:prstGeom prst="roundRect">
            <a:avLst>
              <a:gd name="adj" fmla="val 2586"/>
            </a:avLst>
          </a:prstGeom>
          <a:noFill/>
          <a:ln w="7620">
            <a:solidFill>
              <a:srgbClr val="FFFFFF">
                <a:alpha val="24000"/>
              </a:srgbClr>
            </a:solidFill>
            <a:prstDash val="solid"/>
          </a:ln>
        </p:spPr>
      </p:sp>
      <p:sp>
        <p:nvSpPr>
          <p:cNvPr id="5" name="Shape 2"/>
          <p:cNvSpPr/>
          <p:nvPr/>
        </p:nvSpPr>
        <p:spPr>
          <a:xfrm>
            <a:off x="801410" y="5406509"/>
            <a:ext cx="13027581" cy="650319"/>
          </a:xfrm>
          <a:prstGeom prst="rect">
            <a:avLst/>
          </a:prstGeom>
          <a:solidFill>
            <a:srgbClr val="FFFFFF">
              <a:alpha val="4000"/>
            </a:srgbClr>
          </a:solidFill>
          <a:ln/>
        </p:spPr>
      </p:sp>
      <p:sp>
        <p:nvSpPr>
          <p:cNvPr id="6" name="Text 3"/>
          <p:cNvSpPr/>
          <p:nvPr/>
        </p:nvSpPr>
        <p:spPr>
          <a:xfrm>
            <a:off x="1028224" y="5550218"/>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Questions?</a:t>
            </a:r>
            <a:endParaRPr lang="en-US" sz="1750" dirty="0"/>
          </a:p>
        </p:txBody>
      </p:sp>
      <p:sp>
        <p:nvSpPr>
          <p:cNvPr id="7" name="Text 4"/>
          <p:cNvSpPr/>
          <p:nvPr/>
        </p:nvSpPr>
        <p:spPr>
          <a:xfrm>
            <a:off x="7545824" y="5550218"/>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We're here to help!</a:t>
            </a:r>
            <a:endParaRPr lang="en-US" sz="1750" dirty="0"/>
          </a:p>
        </p:txBody>
      </p:sp>
      <p:sp>
        <p:nvSpPr>
          <p:cNvPr id="8" name="Shape 5"/>
          <p:cNvSpPr/>
          <p:nvPr/>
        </p:nvSpPr>
        <p:spPr>
          <a:xfrm>
            <a:off x="801410" y="6056828"/>
            <a:ext cx="13027581" cy="650319"/>
          </a:xfrm>
          <a:prstGeom prst="rect">
            <a:avLst/>
          </a:prstGeom>
          <a:solidFill>
            <a:srgbClr val="000000">
              <a:alpha val="4000"/>
            </a:srgbClr>
          </a:solidFill>
          <a:ln/>
        </p:spPr>
      </p:sp>
      <p:sp>
        <p:nvSpPr>
          <p:cNvPr id="9" name="Text 6"/>
          <p:cNvSpPr/>
          <p:nvPr/>
        </p:nvSpPr>
        <p:spPr>
          <a:xfrm>
            <a:off x="1028224" y="6200537"/>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Feedback?</a:t>
            </a:r>
            <a:endParaRPr lang="en-US" sz="1750" dirty="0"/>
          </a:p>
        </p:txBody>
      </p:sp>
      <p:sp>
        <p:nvSpPr>
          <p:cNvPr id="10" name="Text 7"/>
          <p:cNvSpPr/>
          <p:nvPr/>
        </p:nvSpPr>
        <p:spPr>
          <a:xfrm>
            <a:off x="7545824" y="6200537"/>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Your input matters to us.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7533561"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                                    Introduction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nSpc>
                <a:spcPts val="2850"/>
              </a:lnSpc>
              <a:buNone/>
            </a:pPr>
            <a:r>
              <a:rPr lang="en-US" sz="1750">
                <a:solidFill>
                  <a:srgbClr val="C9C9C0"/>
                </a:solidFill>
                <a:latin typeface="Tomorrow" pitchFamily="34" charset="0"/>
                <a:ea typeface="Tomorrow" pitchFamily="34" charset="-122"/>
                <a:cs typeface="Tomorrow" pitchFamily="34" charset="-120"/>
              </a:rPr>
              <a:t>                      </a:t>
            </a:r>
            <a:r>
              <a:rPr lang="en-US" sz="1750" dirty="0">
                <a:solidFill>
                  <a:srgbClr val="C9C9C0"/>
                </a:solidFill>
                <a:latin typeface="Tomorrow" pitchFamily="34" charset="0"/>
                <a:ea typeface="Tomorrow" pitchFamily="34" charset="-122"/>
                <a:cs typeface="Tomorrow" pitchFamily="34" charset="-120"/>
              </a:rPr>
              <a:t>Discover the purpose and benefits of our "My Movie List" project to enhance your cinematic journey.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218694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Key Objectives</a:t>
            </a:r>
            <a:endParaRPr lang="en-US" sz="4450" dirty="0"/>
          </a:p>
        </p:txBody>
      </p:sp>
      <p:sp>
        <p:nvSpPr>
          <p:cNvPr id="4" name="Shape 1"/>
          <p:cNvSpPr/>
          <p:nvPr/>
        </p:nvSpPr>
        <p:spPr>
          <a:xfrm>
            <a:off x="4451390" y="3491032"/>
            <a:ext cx="510302" cy="510302"/>
          </a:xfrm>
          <a:prstGeom prst="roundRect">
            <a:avLst>
              <a:gd name="adj" fmla="val 6667"/>
            </a:avLst>
          </a:prstGeom>
          <a:solidFill>
            <a:srgbClr val="3C3C3A"/>
          </a:solidFill>
          <a:ln/>
        </p:spPr>
      </p:sp>
      <p:sp>
        <p:nvSpPr>
          <p:cNvPr id="5" name="Text 2"/>
          <p:cNvSpPr/>
          <p:nvPr/>
        </p:nvSpPr>
        <p:spPr>
          <a:xfrm>
            <a:off x="4629150" y="3576042"/>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5188506" y="34910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Movie Tracking</a:t>
            </a:r>
            <a:endParaRPr lang="en-US" sz="2200" dirty="0"/>
          </a:p>
        </p:txBody>
      </p:sp>
      <p:sp>
        <p:nvSpPr>
          <p:cNvPr id="7" name="Text 4"/>
          <p:cNvSpPr/>
          <p:nvPr/>
        </p:nvSpPr>
        <p:spPr>
          <a:xfrm>
            <a:off x="5188506" y="3981450"/>
            <a:ext cx="3842147"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Easily keep track of the movies you've watched.</a:t>
            </a:r>
            <a:endParaRPr lang="en-US" sz="1750" dirty="0"/>
          </a:p>
        </p:txBody>
      </p:sp>
      <p:sp>
        <p:nvSpPr>
          <p:cNvPr id="8" name="Shape 5"/>
          <p:cNvSpPr/>
          <p:nvPr/>
        </p:nvSpPr>
        <p:spPr>
          <a:xfrm>
            <a:off x="9257467" y="3491032"/>
            <a:ext cx="510302" cy="510302"/>
          </a:xfrm>
          <a:prstGeom prst="roundRect">
            <a:avLst>
              <a:gd name="adj" fmla="val 6667"/>
            </a:avLst>
          </a:prstGeom>
          <a:solidFill>
            <a:srgbClr val="3C3C3A"/>
          </a:solidFill>
          <a:ln/>
        </p:spPr>
      </p:sp>
      <p:sp>
        <p:nvSpPr>
          <p:cNvPr id="9" name="Text 6"/>
          <p:cNvSpPr/>
          <p:nvPr/>
        </p:nvSpPr>
        <p:spPr>
          <a:xfrm>
            <a:off x="9398318" y="3576042"/>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9994583" y="34910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Watchlist</a:t>
            </a:r>
            <a:endParaRPr lang="en-US" sz="2200" dirty="0"/>
          </a:p>
        </p:txBody>
      </p:sp>
      <p:sp>
        <p:nvSpPr>
          <p:cNvPr id="11" name="Text 8"/>
          <p:cNvSpPr/>
          <p:nvPr/>
        </p:nvSpPr>
        <p:spPr>
          <a:xfrm>
            <a:off x="9994583" y="3981450"/>
            <a:ext cx="3842147"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Maintain a personalized list of movies to watch in the future.</a:t>
            </a:r>
            <a:endParaRPr lang="en-US" sz="1750" dirty="0"/>
          </a:p>
        </p:txBody>
      </p:sp>
      <p:sp>
        <p:nvSpPr>
          <p:cNvPr id="12" name="Shape 9"/>
          <p:cNvSpPr/>
          <p:nvPr/>
        </p:nvSpPr>
        <p:spPr>
          <a:xfrm>
            <a:off x="4451390" y="5189220"/>
            <a:ext cx="510302" cy="510302"/>
          </a:xfrm>
          <a:prstGeom prst="roundRect">
            <a:avLst>
              <a:gd name="adj" fmla="val 6667"/>
            </a:avLst>
          </a:prstGeom>
          <a:solidFill>
            <a:srgbClr val="3C3C3A"/>
          </a:solidFill>
          <a:ln/>
        </p:spPr>
      </p:sp>
      <p:sp>
        <p:nvSpPr>
          <p:cNvPr id="13" name="Text 10"/>
          <p:cNvSpPr/>
          <p:nvPr/>
        </p:nvSpPr>
        <p:spPr>
          <a:xfrm>
            <a:off x="4592836" y="5274231"/>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5188506" y="5189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Sharing</a:t>
            </a:r>
            <a:endParaRPr lang="en-US" sz="2200" dirty="0"/>
          </a:p>
        </p:txBody>
      </p:sp>
      <p:sp>
        <p:nvSpPr>
          <p:cNvPr id="15" name="Text 12"/>
          <p:cNvSpPr/>
          <p:nvPr/>
        </p:nvSpPr>
        <p:spPr>
          <a:xfrm>
            <a:off x="5188506" y="5679638"/>
            <a:ext cx="8648105"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Share your movie preferences and recommendations with friends.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8134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Main Features</a:t>
            </a:r>
            <a:endParaRPr lang="en-US" sz="4450" dirty="0"/>
          </a:p>
        </p:txBody>
      </p:sp>
      <p:sp>
        <p:nvSpPr>
          <p:cNvPr id="3" name="Text 1"/>
          <p:cNvSpPr/>
          <p:nvPr/>
        </p:nvSpPr>
        <p:spPr>
          <a:xfrm>
            <a:off x="793790" y="345709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Watchlist</a:t>
            </a:r>
            <a:endParaRPr lang="en-US" sz="2200" dirty="0"/>
          </a:p>
        </p:txBody>
      </p:sp>
      <p:sp>
        <p:nvSpPr>
          <p:cNvPr id="4" name="Text 2"/>
          <p:cNvSpPr/>
          <p:nvPr/>
        </p:nvSpPr>
        <p:spPr>
          <a:xfrm>
            <a:off x="793790" y="4038243"/>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Seamlessly add and manage movies you want to watch.</a:t>
            </a:r>
            <a:endParaRPr lang="en-US" sz="1750" dirty="0"/>
          </a:p>
        </p:txBody>
      </p:sp>
      <p:sp>
        <p:nvSpPr>
          <p:cNvPr id="5" name="Text 3"/>
          <p:cNvSpPr/>
          <p:nvPr/>
        </p:nvSpPr>
        <p:spPr>
          <a:xfrm>
            <a:off x="4200406" y="345709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Movie Details</a:t>
            </a:r>
            <a:endParaRPr lang="en-US" sz="2200" dirty="0"/>
          </a:p>
        </p:txBody>
      </p:sp>
      <p:sp>
        <p:nvSpPr>
          <p:cNvPr id="6" name="Text 4"/>
          <p:cNvSpPr/>
          <p:nvPr/>
        </p:nvSpPr>
        <p:spPr>
          <a:xfrm>
            <a:off x="4200406" y="4038243"/>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Explore in-depth information about each movie.</a:t>
            </a:r>
            <a:endParaRPr lang="en-US" sz="1750" dirty="0"/>
          </a:p>
        </p:txBody>
      </p:sp>
      <p:sp>
        <p:nvSpPr>
          <p:cNvPr id="7" name="Text 5"/>
          <p:cNvSpPr/>
          <p:nvPr/>
        </p:nvSpPr>
        <p:spPr>
          <a:xfrm>
            <a:off x="7607022" y="345709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Dark Mode</a:t>
            </a:r>
            <a:endParaRPr lang="en-US" sz="2200" dirty="0"/>
          </a:p>
        </p:txBody>
      </p:sp>
      <p:sp>
        <p:nvSpPr>
          <p:cNvPr id="8" name="Text 6"/>
          <p:cNvSpPr/>
          <p:nvPr/>
        </p:nvSpPr>
        <p:spPr>
          <a:xfrm>
            <a:off x="7607022" y="4038243"/>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Enjoy a visually-stunning dark theme for enhanced viewing.</a:t>
            </a:r>
            <a:endParaRPr lang="en-US" sz="1750" dirty="0"/>
          </a:p>
        </p:txBody>
      </p:sp>
      <p:sp>
        <p:nvSpPr>
          <p:cNvPr id="9" name="Text 7"/>
          <p:cNvSpPr/>
          <p:nvPr/>
        </p:nvSpPr>
        <p:spPr>
          <a:xfrm>
            <a:off x="11013638" y="3457099"/>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E1E1DF"/>
                </a:solidFill>
                <a:latin typeface="Tomorrow Semi Bold" pitchFamily="34" charset="0"/>
                <a:ea typeface="Tomorrow Semi Bold" pitchFamily="34" charset="-122"/>
                <a:cs typeface="Tomorrow Semi Bold" pitchFamily="34" charset="-120"/>
              </a:rPr>
              <a:t>Search Functionality</a:t>
            </a:r>
            <a:endParaRPr lang="en-US" sz="2200" dirty="0"/>
          </a:p>
        </p:txBody>
      </p:sp>
      <p:sp>
        <p:nvSpPr>
          <p:cNvPr id="10" name="Text 8"/>
          <p:cNvSpPr/>
          <p:nvPr/>
        </p:nvSpPr>
        <p:spPr>
          <a:xfrm>
            <a:off x="11013638" y="4392573"/>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Fetch relevant movie data from the TMDb API and display results in real-time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1647" y="621983"/>
            <a:ext cx="4523899" cy="565547"/>
          </a:xfrm>
          <a:prstGeom prst="rect">
            <a:avLst/>
          </a:prstGeom>
          <a:noFill/>
          <a:ln/>
        </p:spPr>
        <p:txBody>
          <a:bodyPr wrap="none" lIns="0" tIns="0" rIns="0" bIns="0" rtlCol="0" anchor="t"/>
          <a:lstStyle/>
          <a:p>
            <a:pPr marL="0" indent="0">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Watchlist</a:t>
            </a:r>
            <a:endParaRPr lang="en-US" sz="3550" dirty="0"/>
          </a:p>
        </p:txBody>
      </p:sp>
      <p:sp>
        <p:nvSpPr>
          <p:cNvPr id="3" name="Text 1"/>
          <p:cNvSpPr/>
          <p:nvPr/>
        </p:nvSpPr>
        <p:spPr>
          <a:xfrm>
            <a:off x="791647" y="1639848"/>
            <a:ext cx="13047107" cy="1085850"/>
          </a:xfrm>
          <a:prstGeom prst="rect">
            <a:avLst/>
          </a:prstGeom>
          <a:noFill/>
          <a:ln/>
        </p:spPr>
        <p:txBody>
          <a:bodyPr wrap="square" lIns="0" tIns="0" rIns="0" bIns="0" rtlCol="0" anchor="t"/>
          <a:lstStyle/>
          <a:p>
            <a:pPr marL="0" indent="0">
              <a:lnSpc>
                <a:spcPts val="2800"/>
              </a:lnSpc>
              <a:buNone/>
            </a:pPr>
            <a:r>
              <a:rPr lang="en-US" sz="1750" dirty="0">
                <a:solidFill>
                  <a:srgbClr val="C9C9C0"/>
                </a:solidFill>
                <a:latin typeface="Tomorrow" pitchFamily="34" charset="0"/>
                <a:ea typeface="Tomorrow" pitchFamily="34" charset="-122"/>
                <a:cs typeface="Tomorrow" pitchFamily="34" charset="-120"/>
              </a:rPr>
              <a:t>The watchlist feature in </a:t>
            </a:r>
            <a:r>
              <a:rPr lang="en-US" sz="1750" i="1" dirty="0">
                <a:solidFill>
                  <a:srgbClr val="C9C9C0"/>
                </a:solidFill>
                <a:latin typeface="Tomorrow" pitchFamily="34" charset="0"/>
                <a:ea typeface="Tomorrow" pitchFamily="34" charset="-122"/>
                <a:cs typeface="Tomorrow" pitchFamily="34" charset="-120"/>
              </a:rPr>
              <a:t>My Movie List</a:t>
            </a:r>
            <a:r>
              <a:rPr lang="en-US" sz="1750" dirty="0">
                <a:solidFill>
                  <a:srgbClr val="C9C9C0"/>
                </a:solidFill>
                <a:latin typeface="Tomorrow" pitchFamily="34" charset="0"/>
                <a:ea typeface="Tomorrow" pitchFamily="34" charset="-122"/>
                <a:cs typeface="Tomorrow" pitchFamily="34" charset="-120"/>
              </a:rPr>
              <a:t> enables users to save movies they plan to watch later. Users can add movies to their personalized watchlist, which is stored in the browser's local storage, allowing them to easily access and manage their selected movies at any time.</a:t>
            </a:r>
            <a:endParaRPr lang="en-US" sz="1750" dirty="0"/>
          </a:p>
        </p:txBody>
      </p:sp>
      <p:pic>
        <p:nvPicPr>
          <p:cNvPr id="4" name="Image 0" descr="preencoded.png"/>
          <p:cNvPicPr>
            <a:picLocks noChangeAspect="1"/>
          </p:cNvPicPr>
          <p:nvPr/>
        </p:nvPicPr>
        <p:blipFill>
          <a:blip r:embed="rId3"/>
          <a:stretch>
            <a:fillRect/>
          </a:stretch>
        </p:blipFill>
        <p:spPr>
          <a:xfrm>
            <a:off x="791647" y="3234571"/>
            <a:ext cx="5592128" cy="2618661"/>
          </a:xfrm>
          <a:prstGeom prst="rect">
            <a:avLst/>
          </a:prstGeom>
        </p:spPr>
      </p:pic>
      <p:sp>
        <p:nvSpPr>
          <p:cNvPr id="5" name="Text 2"/>
          <p:cNvSpPr/>
          <p:nvPr/>
        </p:nvSpPr>
        <p:spPr>
          <a:xfrm>
            <a:off x="2218968" y="6107668"/>
            <a:ext cx="3392924" cy="424101"/>
          </a:xfrm>
          <a:prstGeom prst="rect">
            <a:avLst/>
          </a:prstGeom>
          <a:noFill/>
          <a:ln/>
        </p:spPr>
        <p:txBody>
          <a:bodyPr wrap="none" lIns="0" tIns="0" rIns="0" bIns="0" rtlCol="0" anchor="t"/>
          <a:lstStyle/>
          <a:p>
            <a:pPr marL="0" indent="0" algn="ctr">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Empty List</a:t>
            </a:r>
            <a:endParaRPr lang="en-US" sz="2650" dirty="0"/>
          </a:p>
        </p:txBody>
      </p:sp>
      <p:sp>
        <p:nvSpPr>
          <p:cNvPr id="6" name="Text 3"/>
          <p:cNvSpPr/>
          <p:nvPr/>
        </p:nvSpPr>
        <p:spPr>
          <a:xfrm>
            <a:off x="791647" y="6757868"/>
            <a:ext cx="6247686" cy="361950"/>
          </a:xfrm>
          <a:prstGeom prst="rect">
            <a:avLst/>
          </a:prstGeom>
          <a:noFill/>
          <a:ln/>
        </p:spPr>
        <p:txBody>
          <a:bodyPr wrap="none" lIns="0" tIns="0" rIns="0" bIns="0" rtlCol="0" anchor="t"/>
          <a:lstStyle/>
          <a:p>
            <a:pPr marL="0" indent="0">
              <a:lnSpc>
                <a:spcPts val="2800"/>
              </a:lnSpc>
              <a:buNone/>
            </a:pPr>
            <a:endParaRPr lang="en-US" sz="1750" dirty="0"/>
          </a:p>
        </p:txBody>
      </p:sp>
      <p:pic>
        <p:nvPicPr>
          <p:cNvPr id="7" name="Image 1" descr="preencoded.png"/>
          <p:cNvPicPr>
            <a:picLocks noChangeAspect="1"/>
          </p:cNvPicPr>
          <p:nvPr/>
        </p:nvPicPr>
        <p:blipFill>
          <a:blip r:embed="rId4"/>
          <a:stretch>
            <a:fillRect/>
          </a:stretch>
        </p:blipFill>
        <p:spPr>
          <a:xfrm>
            <a:off x="7598688" y="3234571"/>
            <a:ext cx="6247686" cy="2909292"/>
          </a:xfrm>
          <a:prstGeom prst="rect">
            <a:avLst/>
          </a:prstGeom>
        </p:spPr>
      </p:pic>
      <p:sp>
        <p:nvSpPr>
          <p:cNvPr id="8" name="Text 4"/>
          <p:cNvSpPr/>
          <p:nvPr/>
        </p:nvSpPr>
        <p:spPr>
          <a:xfrm>
            <a:off x="8730972" y="6398300"/>
            <a:ext cx="3982998" cy="424101"/>
          </a:xfrm>
          <a:prstGeom prst="rect">
            <a:avLst/>
          </a:prstGeom>
          <a:noFill/>
          <a:ln/>
        </p:spPr>
        <p:txBody>
          <a:bodyPr wrap="none" lIns="0" tIns="0" rIns="0" bIns="0" rtlCol="0" anchor="t"/>
          <a:lstStyle/>
          <a:p>
            <a:pPr marL="0" indent="0" algn="ctr">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List With Movies Added</a:t>
            </a:r>
            <a:endParaRPr lang="en-US" sz="2650" dirty="0"/>
          </a:p>
        </p:txBody>
      </p:sp>
      <p:sp>
        <p:nvSpPr>
          <p:cNvPr id="9" name="Text 5"/>
          <p:cNvSpPr/>
          <p:nvPr/>
        </p:nvSpPr>
        <p:spPr>
          <a:xfrm>
            <a:off x="7598688" y="7048500"/>
            <a:ext cx="6247686" cy="361950"/>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87454"/>
            <a:ext cx="4536519" cy="566976"/>
          </a:xfrm>
          <a:prstGeom prst="rect">
            <a:avLst/>
          </a:prstGeom>
          <a:noFill/>
          <a:ln/>
        </p:spPr>
        <p:txBody>
          <a:bodyPr wrap="none" lIns="0" tIns="0" rIns="0" bIns="0" rtlCol="0" anchor="t"/>
          <a:lstStyle/>
          <a:p>
            <a:pPr marL="0" indent="0">
              <a:lnSpc>
                <a:spcPts val="4450"/>
              </a:lnSpc>
              <a:buNone/>
            </a:pPr>
            <a:r>
              <a:rPr lang="en-US" sz="3550" b="1" dirty="0">
                <a:solidFill>
                  <a:srgbClr val="EDEDE8"/>
                </a:solidFill>
                <a:latin typeface="Tomorrow Semi Bold" pitchFamily="34" charset="0"/>
                <a:ea typeface="Tomorrow Semi Bold" pitchFamily="34" charset="-122"/>
                <a:cs typeface="Tomorrow Semi Bold" pitchFamily="34" charset="-120"/>
              </a:rPr>
              <a:t>Movie Details</a:t>
            </a:r>
            <a:endParaRPr lang="en-US" sz="3550" dirty="0"/>
          </a:p>
        </p:txBody>
      </p:sp>
      <p:sp>
        <p:nvSpPr>
          <p:cNvPr id="4" name="Text 1"/>
          <p:cNvSpPr/>
          <p:nvPr/>
        </p:nvSpPr>
        <p:spPr>
          <a:xfrm>
            <a:off x="6280190" y="330958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movie details feature in </a:t>
            </a:r>
            <a:r>
              <a:rPr lang="en-US" sz="1750" i="1" dirty="0">
                <a:solidFill>
                  <a:srgbClr val="C9C9C0"/>
                </a:solidFill>
                <a:latin typeface="Tomorrow" pitchFamily="34" charset="0"/>
                <a:ea typeface="Tomorrow" pitchFamily="34" charset="-122"/>
                <a:cs typeface="Tomorrow" pitchFamily="34" charset="-120"/>
              </a:rPr>
              <a:t>My Movie List</a:t>
            </a:r>
            <a:r>
              <a:rPr lang="en-US" sz="1750" dirty="0">
                <a:solidFill>
                  <a:srgbClr val="C9C9C0"/>
                </a:solidFill>
                <a:latin typeface="Tomorrow" pitchFamily="34" charset="0"/>
                <a:ea typeface="Tomorrow" pitchFamily="34" charset="-122"/>
                <a:cs typeface="Tomorrow" pitchFamily="34" charset="-120"/>
              </a:rPr>
              <a:t> provides users with comprehensive information about each movie. When a movie is selected, it displays details such as the release date, rating, description, and poster, fetched directly from the TMDb API, giving users a clear and detailed overview of the movie.</a:t>
            </a:r>
            <a:endParaRPr lang="en-US" sz="1750" dirty="0"/>
          </a:p>
        </p:txBody>
      </p:sp>
      <p:sp>
        <p:nvSpPr>
          <p:cNvPr id="5" name="Text 2"/>
          <p:cNvSpPr/>
          <p:nvPr/>
        </p:nvSpPr>
        <p:spPr>
          <a:xfrm>
            <a:off x="6280190" y="5379244"/>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9503" y="620316"/>
            <a:ext cx="4511397" cy="563880"/>
          </a:xfrm>
          <a:prstGeom prst="rect">
            <a:avLst/>
          </a:prstGeom>
          <a:noFill/>
          <a:ln/>
        </p:spPr>
        <p:txBody>
          <a:bodyPr wrap="none" lIns="0" tIns="0" rIns="0" bIns="0" rtlCol="0" anchor="t"/>
          <a:lstStyle/>
          <a:p>
            <a:pPr marL="0" indent="0">
              <a:lnSpc>
                <a:spcPts val="4400"/>
              </a:lnSpc>
              <a:buNone/>
            </a:pPr>
            <a:r>
              <a:rPr lang="en-US" sz="3550" dirty="0">
                <a:solidFill>
                  <a:srgbClr val="EDEDE8"/>
                </a:solidFill>
                <a:latin typeface="Tomorrow Semi Bold" pitchFamily="34" charset="0"/>
                <a:ea typeface="Tomorrow Semi Bold" pitchFamily="34" charset="-122"/>
                <a:cs typeface="Tomorrow Semi Bold" pitchFamily="34" charset="-120"/>
              </a:rPr>
              <a:t>Dark Mode</a:t>
            </a:r>
            <a:endParaRPr lang="en-US" sz="3550" dirty="0"/>
          </a:p>
        </p:txBody>
      </p:sp>
      <p:sp>
        <p:nvSpPr>
          <p:cNvPr id="3" name="Text 1"/>
          <p:cNvSpPr/>
          <p:nvPr/>
        </p:nvSpPr>
        <p:spPr>
          <a:xfrm>
            <a:off x="789503" y="1635323"/>
            <a:ext cx="13051393" cy="1082993"/>
          </a:xfrm>
          <a:prstGeom prst="rect">
            <a:avLst/>
          </a:prstGeom>
          <a:noFill/>
          <a:ln/>
        </p:spPr>
        <p:txBody>
          <a:bodyPr wrap="square" lIns="0" tIns="0" rIns="0" bIns="0" rtlCol="0" anchor="t"/>
          <a:lstStyle/>
          <a:p>
            <a:pPr marL="0" indent="0">
              <a:lnSpc>
                <a:spcPts val="2800"/>
              </a:lnSpc>
              <a:buNone/>
            </a:pPr>
            <a:r>
              <a:rPr lang="en-US" sz="1750" dirty="0">
                <a:solidFill>
                  <a:srgbClr val="C9C9C0"/>
                </a:solidFill>
                <a:latin typeface="Tomorrow" pitchFamily="34" charset="0"/>
                <a:ea typeface="Tomorrow" pitchFamily="34" charset="-122"/>
                <a:cs typeface="Tomorrow" pitchFamily="34" charset="-120"/>
              </a:rPr>
              <a:t>The dark mode feature in </a:t>
            </a:r>
            <a:r>
              <a:rPr lang="en-US" sz="1750" i="1" dirty="0">
                <a:solidFill>
                  <a:srgbClr val="C9C9C0"/>
                </a:solidFill>
                <a:latin typeface="Tomorrow" pitchFamily="34" charset="0"/>
                <a:ea typeface="Tomorrow" pitchFamily="34" charset="-122"/>
                <a:cs typeface="Tomorrow" pitchFamily="34" charset="-120"/>
              </a:rPr>
              <a:t>My Movie List</a:t>
            </a:r>
            <a:r>
              <a:rPr lang="en-US" sz="1750" dirty="0">
                <a:solidFill>
                  <a:srgbClr val="C9C9C0"/>
                </a:solidFill>
                <a:latin typeface="Tomorrow" pitchFamily="34" charset="0"/>
                <a:ea typeface="Tomorrow" pitchFamily="34" charset="-122"/>
                <a:cs typeface="Tomorrow" pitchFamily="34" charset="-120"/>
              </a:rPr>
              <a:t> enhances user experience by allowing them to switch between light and dark themes. This functionality adjusts the interface's colors to reduce eye strain in low-light environments, and the user's preference is saved for future visits, ensuring a personalized and comfortable browsing experience.</a:t>
            </a:r>
            <a:endParaRPr lang="en-US" sz="1750" dirty="0"/>
          </a:p>
        </p:txBody>
      </p:sp>
      <p:pic>
        <p:nvPicPr>
          <p:cNvPr id="4" name="Image 0" descr="preencoded.png"/>
          <p:cNvPicPr>
            <a:picLocks noChangeAspect="1"/>
          </p:cNvPicPr>
          <p:nvPr/>
        </p:nvPicPr>
        <p:blipFill>
          <a:blip r:embed="rId3"/>
          <a:stretch>
            <a:fillRect/>
          </a:stretch>
        </p:blipFill>
        <p:spPr>
          <a:xfrm>
            <a:off x="789503" y="3225760"/>
            <a:ext cx="6250543" cy="2937748"/>
          </a:xfrm>
          <a:prstGeom prst="rect">
            <a:avLst/>
          </a:prstGeom>
        </p:spPr>
      </p:pic>
      <p:sp>
        <p:nvSpPr>
          <p:cNvPr id="5" name="Text 2"/>
          <p:cNvSpPr/>
          <p:nvPr/>
        </p:nvSpPr>
        <p:spPr>
          <a:xfrm>
            <a:off x="2223016" y="6417231"/>
            <a:ext cx="3383518" cy="422910"/>
          </a:xfrm>
          <a:prstGeom prst="rect">
            <a:avLst/>
          </a:prstGeom>
          <a:noFill/>
          <a:ln/>
        </p:spPr>
        <p:txBody>
          <a:bodyPr wrap="none" lIns="0" tIns="0" rIns="0" bIns="0" rtlCol="0" anchor="t"/>
          <a:lstStyle/>
          <a:p>
            <a:pPr marL="0" indent="0" algn="ctr">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Before</a:t>
            </a:r>
            <a:endParaRPr lang="en-US" sz="2650" dirty="0"/>
          </a:p>
        </p:txBody>
      </p:sp>
      <p:sp>
        <p:nvSpPr>
          <p:cNvPr id="6" name="Text 3"/>
          <p:cNvSpPr/>
          <p:nvPr/>
        </p:nvSpPr>
        <p:spPr>
          <a:xfrm>
            <a:off x="789503" y="7065645"/>
            <a:ext cx="6250543" cy="360998"/>
          </a:xfrm>
          <a:prstGeom prst="rect">
            <a:avLst/>
          </a:prstGeom>
          <a:noFill/>
          <a:ln/>
        </p:spPr>
        <p:txBody>
          <a:bodyPr wrap="none" lIns="0" tIns="0" rIns="0" bIns="0" rtlCol="0" anchor="t"/>
          <a:lstStyle/>
          <a:p>
            <a:pPr marL="0" indent="0">
              <a:lnSpc>
                <a:spcPts val="2800"/>
              </a:lnSpc>
              <a:buNone/>
            </a:pPr>
            <a:endParaRPr lang="en-US" sz="1750" dirty="0"/>
          </a:p>
        </p:txBody>
      </p:sp>
      <p:pic>
        <p:nvPicPr>
          <p:cNvPr id="7" name="Image 1" descr="preencoded.png"/>
          <p:cNvPicPr>
            <a:picLocks noChangeAspect="1"/>
          </p:cNvPicPr>
          <p:nvPr/>
        </p:nvPicPr>
        <p:blipFill>
          <a:blip r:embed="rId4"/>
          <a:stretch>
            <a:fillRect/>
          </a:stretch>
        </p:blipFill>
        <p:spPr>
          <a:xfrm>
            <a:off x="7597973" y="3225760"/>
            <a:ext cx="6250543" cy="2907268"/>
          </a:xfrm>
          <a:prstGeom prst="rect">
            <a:avLst/>
          </a:prstGeom>
        </p:spPr>
      </p:pic>
      <p:sp>
        <p:nvSpPr>
          <p:cNvPr id="8" name="Text 4"/>
          <p:cNvSpPr/>
          <p:nvPr/>
        </p:nvSpPr>
        <p:spPr>
          <a:xfrm>
            <a:off x="9031486" y="6386751"/>
            <a:ext cx="3383518" cy="422910"/>
          </a:xfrm>
          <a:prstGeom prst="rect">
            <a:avLst/>
          </a:prstGeom>
          <a:noFill/>
          <a:ln/>
        </p:spPr>
        <p:txBody>
          <a:bodyPr wrap="none" lIns="0" tIns="0" rIns="0" bIns="0" rtlCol="0" anchor="t"/>
          <a:lstStyle/>
          <a:p>
            <a:pPr marL="0" indent="0" algn="ctr">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After</a:t>
            </a:r>
            <a:endParaRPr lang="en-US" sz="2650" dirty="0"/>
          </a:p>
        </p:txBody>
      </p:sp>
      <p:sp>
        <p:nvSpPr>
          <p:cNvPr id="9" name="Text 5"/>
          <p:cNvSpPr/>
          <p:nvPr/>
        </p:nvSpPr>
        <p:spPr>
          <a:xfrm>
            <a:off x="7597973" y="7035165"/>
            <a:ext cx="6250543" cy="360998"/>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96421"/>
            <a:ext cx="4907518" cy="566976"/>
          </a:xfrm>
          <a:prstGeom prst="rect">
            <a:avLst/>
          </a:prstGeom>
          <a:noFill/>
          <a:ln/>
        </p:spPr>
        <p:txBody>
          <a:bodyPr wrap="none" lIns="0" tIns="0" rIns="0" bIns="0" rtlCol="0" anchor="t"/>
          <a:lstStyle/>
          <a:p>
            <a:pPr marL="0" indent="0">
              <a:lnSpc>
                <a:spcPts val="4450"/>
              </a:lnSpc>
              <a:buNone/>
            </a:pPr>
            <a:r>
              <a:rPr lang="en-US" sz="3550" b="1" dirty="0">
                <a:solidFill>
                  <a:srgbClr val="E1E1DF"/>
                </a:solidFill>
                <a:latin typeface="Tomorrow Semi Bold" pitchFamily="34" charset="0"/>
                <a:ea typeface="Tomorrow Semi Bold" pitchFamily="34" charset="-122"/>
                <a:cs typeface="Tomorrow Semi Bold" pitchFamily="34" charset="-120"/>
              </a:rPr>
              <a:t>Search Functionality</a:t>
            </a:r>
            <a:endParaRPr lang="en-US" sz="3550" dirty="0"/>
          </a:p>
        </p:txBody>
      </p:sp>
      <p:sp>
        <p:nvSpPr>
          <p:cNvPr id="4" name="Text 1"/>
          <p:cNvSpPr/>
          <p:nvPr/>
        </p:nvSpPr>
        <p:spPr>
          <a:xfrm>
            <a:off x="793790" y="361854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search functionality in </a:t>
            </a:r>
            <a:r>
              <a:rPr lang="en-US" sz="1750" i="1" dirty="0">
                <a:solidFill>
                  <a:srgbClr val="C9C9C0"/>
                </a:solidFill>
                <a:latin typeface="Tomorrow" pitchFamily="34" charset="0"/>
                <a:ea typeface="Tomorrow" pitchFamily="34" charset="-122"/>
                <a:cs typeface="Tomorrow" pitchFamily="34" charset="-120"/>
              </a:rPr>
              <a:t>My Movie List</a:t>
            </a:r>
            <a:r>
              <a:rPr lang="en-US" sz="1750" dirty="0">
                <a:solidFill>
                  <a:srgbClr val="C9C9C0"/>
                </a:solidFill>
                <a:latin typeface="Tomorrow" pitchFamily="34" charset="0"/>
                <a:ea typeface="Tomorrow" pitchFamily="34" charset="-122"/>
                <a:cs typeface="Tomorrow" pitchFamily="34" charset="-120"/>
              </a:rPr>
              <a:t> allows users to quickly find movies by typing keywords in the search bar. It fetches relevant movie data from the TMDb API and displays results in real-time, helping users easily discover and add movies to their watchlist or view detailed information.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1240036"/>
            <a:ext cx="6659166"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Tools and Technologies</a:t>
            </a:r>
            <a:endParaRPr lang="en-US" sz="4450" dirty="0"/>
          </a:p>
        </p:txBody>
      </p:sp>
      <p:pic>
        <p:nvPicPr>
          <p:cNvPr id="4" name="Image 1" descr="preencoded.png"/>
          <p:cNvPicPr>
            <a:picLocks noChangeAspect="1"/>
          </p:cNvPicPr>
          <p:nvPr/>
        </p:nvPicPr>
        <p:blipFill>
          <a:blip r:embed="rId4"/>
          <a:stretch>
            <a:fillRect/>
          </a:stretch>
        </p:blipFill>
        <p:spPr>
          <a:xfrm>
            <a:off x="793790" y="2288977"/>
            <a:ext cx="566976" cy="566976"/>
          </a:xfrm>
          <a:prstGeom prst="rect">
            <a:avLst/>
          </a:prstGeom>
        </p:spPr>
      </p:pic>
      <p:sp>
        <p:nvSpPr>
          <p:cNvPr id="5" name="Text 1"/>
          <p:cNvSpPr/>
          <p:nvPr/>
        </p:nvSpPr>
        <p:spPr>
          <a:xfrm>
            <a:off x="793790"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Firebase</a:t>
            </a:r>
            <a:endParaRPr lang="en-US" sz="2200" dirty="0"/>
          </a:p>
        </p:txBody>
      </p:sp>
      <p:sp>
        <p:nvSpPr>
          <p:cNvPr id="6" name="Text 2"/>
          <p:cNvSpPr/>
          <p:nvPr/>
        </p:nvSpPr>
        <p:spPr>
          <a:xfrm>
            <a:off x="793790" y="3573185"/>
            <a:ext cx="4522470"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Secure and scalable backend for data storage and management.</a:t>
            </a:r>
            <a:endParaRPr lang="en-US" sz="1750" dirty="0"/>
          </a:p>
        </p:txBody>
      </p:sp>
      <p:pic>
        <p:nvPicPr>
          <p:cNvPr id="7" name="Image 2" descr="preencoded.png"/>
          <p:cNvPicPr>
            <a:picLocks noChangeAspect="1"/>
          </p:cNvPicPr>
          <p:nvPr/>
        </p:nvPicPr>
        <p:blipFill>
          <a:blip r:embed="rId5"/>
          <a:stretch>
            <a:fillRect/>
          </a:stretch>
        </p:blipFill>
        <p:spPr>
          <a:xfrm>
            <a:off x="5656421" y="2288977"/>
            <a:ext cx="566976" cy="566976"/>
          </a:xfrm>
          <a:prstGeom prst="rect">
            <a:avLst/>
          </a:prstGeom>
        </p:spPr>
      </p:pic>
      <p:sp>
        <p:nvSpPr>
          <p:cNvPr id="8" name="Text 3"/>
          <p:cNvSpPr/>
          <p:nvPr/>
        </p:nvSpPr>
        <p:spPr>
          <a:xfrm>
            <a:off x="56564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TMDb API</a:t>
            </a:r>
            <a:endParaRPr lang="en-US" sz="2200" dirty="0"/>
          </a:p>
        </p:txBody>
      </p:sp>
      <p:sp>
        <p:nvSpPr>
          <p:cNvPr id="9" name="Text 4"/>
          <p:cNvSpPr/>
          <p:nvPr/>
        </p:nvSpPr>
        <p:spPr>
          <a:xfrm>
            <a:off x="5656421" y="3573185"/>
            <a:ext cx="452258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Comprehensive movie database for detailed information.</a:t>
            </a:r>
            <a:endParaRPr lang="en-US" sz="1750" dirty="0"/>
          </a:p>
        </p:txBody>
      </p:sp>
      <p:pic>
        <p:nvPicPr>
          <p:cNvPr id="10" name="Image 3" descr="preencoded.png"/>
          <p:cNvPicPr>
            <a:picLocks noChangeAspect="1"/>
          </p:cNvPicPr>
          <p:nvPr/>
        </p:nvPicPr>
        <p:blipFill>
          <a:blip r:embed="rId5"/>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Tailwind CSS</a:t>
            </a:r>
            <a:endParaRPr lang="en-US" sz="2200" dirty="0"/>
          </a:p>
        </p:txBody>
      </p:sp>
      <p:sp>
        <p:nvSpPr>
          <p:cNvPr id="12" name="Text 6"/>
          <p:cNvSpPr/>
          <p:nvPr/>
        </p:nvSpPr>
        <p:spPr>
          <a:xfrm>
            <a:off x="793790" y="6263640"/>
            <a:ext cx="4522470"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Utility-first CSS framework for rapid UI development.</a:t>
            </a:r>
            <a:endParaRPr lang="en-US" sz="1750" dirty="0"/>
          </a:p>
        </p:txBody>
      </p:sp>
      <p:pic>
        <p:nvPicPr>
          <p:cNvPr id="13" name="Image 4" descr="preencoded.png"/>
          <p:cNvPicPr>
            <a:picLocks noChangeAspect="1"/>
          </p:cNvPicPr>
          <p:nvPr/>
        </p:nvPicPr>
        <p:blipFill>
          <a:blip r:embed="rId6"/>
          <a:stretch>
            <a:fillRect/>
          </a:stretch>
        </p:blipFill>
        <p:spPr>
          <a:xfrm>
            <a:off x="5656421" y="4979432"/>
            <a:ext cx="566976" cy="566976"/>
          </a:xfrm>
          <a:prstGeom prst="rect">
            <a:avLst/>
          </a:prstGeom>
        </p:spPr>
      </p:pic>
      <p:sp>
        <p:nvSpPr>
          <p:cNvPr id="14" name="Text 7"/>
          <p:cNvSpPr/>
          <p:nvPr/>
        </p:nvSpPr>
        <p:spPr>
          <a:xfrm>
            <a:off x="56564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JavaScript</a:t>
            </a:r>
            <a:endParaRPr lang="en-US" sz="2200" dirty="0"/>
          </a:p>
        </p:txBody>
      </p:sp>
      <p:sp>
        <p:nvSpPr>
          <p:cNvPr id="15" name="Text 8"/>
          <p:cNvSpPr/>
          <p:nvPr/>
        </p:nvSpPr>
        <p:spPr>
          <a:xfrm>
            <a:off x="5656421" y="6263640"/>
            <a:ext cx="452258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Powerful programming language for interactive user experiences.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582</Words>
  <Application>Microsoft Office PowerPoint</Application>
  <PresentationFormat>Custom</PresentationFormat>
  <Paragraphs>96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Tomorrow</vt:lpstr>
      <vt:lpstr>Arial</vt:lpstr>
      <vt:lpstr>Tomorrow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Shaikh Ashfak</cp:lastModifiedBy>
  <cp:revision>2</cp:revision>
  <dcterms:created xsi:type="dcterms:W3CDTF">2024-10-18T00:42:19Z</dcterms:created>
  <dcterms:modified xsi:type="dcterms:W3CDTF">2024-10-18T00:49:34Z</dcterms:modified>
</cp:coreProperties>
</file>